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8" r:id="rId2"/>
    <p:sldId id="271" r:id="rId3"/>
    <p:sldId id="257" r:id="rId4"/>
    <p:sldId id="262" r:id="rId5"/>
    <p:sldId id="258" r:id="rId6"/>
    <p:sldId id="256" r:id="rId7"/>
    <p:sldId id="261" r:id="rId8"/>
    <p:sldId id="259" r:id="rId9"/>
    <p:sldId id="260" r:id="rId10"/>
    <p:sldId id="263" r:id="rId11"/>
    <p:sldId id="265" r:id="rId12"/>
    <p:sldId id="270" r:id="rId13"/>
    <p:sldId id="264" r:id="rId14"/>
    <p:sldId id="267" r:id="rId1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77377146449751"/>
          <c:y val="4.0478380864765406E-2"/>
          <c:w val="0.88289591572902826"/>
          <c:h val="0.554377069011727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Област</c:v>
                </c:pt>
              </c:strCache>
            </c:strRef>
          </c:tx>
          <c:invertIfNegative val="0"/>
          <c:cat>
            <c:strRef>
              <c:f>Sheet1!$A$2:$A$17</c:f>
              <c:strCache>
                <c:ptCount val="16"/>
                <c:pt idx="0">
                  <c:v>София-град</c:v>
                </c:pt>
                <c:pt idx="1">
                  <c:v>София област</c:v>
                </c:pt>
                <c:pt idx="2">
                  <c:v>Бургас</c:v>
                </c:pt>
                <c:pt idx="3">
                  <c:v>Варна</c:v>
                </c:pt>
                <c:pt idx="4">
                  <c:v>Видин</c:v>
                </c:pt>
                <c:pt idx="5">
                  <c:v>Габрово</c:v>
                </c:pt>
                <c:pt idx="6">
                  <c:v>Добрич</c:v>
                </c:pt>
                <c:pt idx="7">
                  <c:v>Кюстендил</c:v>
                </c:pt>
                <c:pt idx="8">
                  <c:v>Ловеч</c:v>
                </c:pt>
                <c:pt idx="9">
                  <c:v>Пазарджик</c:v>
                </c:pt>
                <c:pt idx="10">
                  <c:v>Перник</c:v>
                </c:pt>
                <c:pt idx="11">
                  <c:v>Пловдив</c:v>
                </c:pt>
                <c:pt idx="12">
                  <c:v>Русе</c:v>
                </c:pt>
                <c:pt idx="13">
                  <c:v>Смолян</c:v>
                </c:pt>
                <c:pt idx="14">
                  <c:v>Стара загора</c:v>
                </c:pt>
                <c:pt idx="15">
                  <c:v>Шумен</c:v>
                </c:pt>
              </c:strCache>
            </c:strRef>
          </c:cat>
          <c:val>
            <c:numRef>
              <c:f>Sheet1!$B$2:$B$17</c:f>
              <c:numCache>
                <c:formatCode>0.0%</c:formatCode>
                <c:ptCount val="16"/>
                <c:pt idx="0">
                  <c:v>0.40400000000000003</c:v>
                </c:pt>
                <c:pt idx="1">
                  <c:v>6.4000000000000001E-2</c:v>
                </c:pt>
                <c:pt idx="2">
                  <c:v>4.2999999999999997E-2</c:v>
                </c:pt>
                <c:pt idx="3">
                  <c:v>0.128</c:v>
                </c:pt>
                <c:pt idx="4">
                  <c:v>4.2999999999999997E-2</c:v>
                </c:pt>
                <c:pt idx="5">
                  <c:v>4.2999999999999997E-2</c:v>
                </c:pt>
                <c:pt idx="6">
                  <c:v>2.1000000000000001E-2</c:v>
                </c:pt>
                <c:pt idx="7">
                  <c:v>2.1000000000000001E-2</c:v>
                </c:pt>
                <c:pt idx="8">
                  <c:v>2.1000000000000001E-2</c:v>
                </c:pt>
                <c:pt idx="9">
                  <c:v>6.4000000000000001E-2</c:v>
                </c:pt>
                <c:pt idx="10">
                  <c:v>2.1000000000000001E-2</c:v>
                </c:pt>
                <c:pt idx="11">
                  <c:v>2.1000000000000001E-2</c:v>
                </c:pt>
                <c:pt idx="12">
                  <c:v>2.1000000000000001E-2</c:v>
                </c:pt>
                <c:pt idx="13">
                  <c:v>4.2999999999999997E-2</c:v>
                </c:pt>
                <c:pt idx="14">
                  <c:v>4.2999999999999997E-2</c:v>
                </c:pt>
                <c:pt idx="15">
                  <c:v>2.1000000000000001E-2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87220736"/>
        <c:axId val="85118912"/>
      </c:barChart>
      <c:catAx>
        <c:axId val="87220736"/>
        <c:scaling>
          <c:orientation val="minMax"/>
        </c:scaling>
        <c:delete val="0"/>
        <c:axPos val="b"/>
        <c:majorTickMark val="none"/>
        <c:minorTickMark val="none"/>
        <c:tickLblPos val="nextTo"/>
        <c:crossAx val="85118912"/>
        <c:crosses val="autoZero"/>
        <c:auto val="1"/>
        <c:lblAlgn val="ctr"/>
        <c:lblOffset val="100"/>
        <c:noMultiLvlLbl val="0"/>
      </c:catAx>
      <c:valAx>
        <c:axId val="85118912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87220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15"/>
      <c:rotY val="8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6525353283458021E-2"/>
          <c:y val="0.24640980062044388"/>
          <c:w val="0.9268495428096426"/>
          <c:h val="0.7298880342048292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explosion val="22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tx2"/>
                </a:solidFill>
              </a:ln>
            </c:spPr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bg2"/>
                </a:solidFill>
              </a:ln>
            </c:spPr>
          </c:dPt>
          <c:dPt>
            <c:idx val="2"/>
            <c:bubble3D val="0"/>
            <c:spPr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Sheet1!$A$2:$A$4</c:f>
              <c:strCache>
                <c:ptCount val="3"/>
                <c:pt idx="0">
                  <c:v>Юридическо лице, регистрирано по ТЗ (ЕТ, ЕООД, ООД, АД)</c:v>
                </c:pt>
                <c:pt idx="1">
                  <c:v>Специализирани предприятия, регистрирани по реда на Търговския закон</c:v>
                </c:pt>
                <c:pt idx="2">
                  <c:v>Кооперации, регистрирани по реда на Закона за кооперациите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0.91600000000000004</c:v>
                </c:pt>
                <c:pt idx="1">
                  <c:v>6.3E-2</c:v>
                </c:pt>
                <c:pt idx="2">
                  <c:v>2.1000000000000001E-2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bg-BG" sz="1800" dirty="0" smtClean="0">
                <a:effectLst/>
              </a:rPr>
              <a:t>Каква е дейността на предприятието</a:t>
            </a:r>
            <a:r>
              <a:rPr lang="bg-BG" sz="1800" b="1" dirty="0" smtClean="0">
                <a:effectLst/>
              </a:rPr>
              <a:t>?</a:t>
            </a:r>
            <a:endParaRPr lang="bg-BG" sz="1800" dirty="0" smtClean="0">
              <a:effectLst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Производител на стоки</c:v>
                </c:pt>
                <c:pt idx="1">
                  <c:v>Доставчик на услуги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0.31</c:v>
                </c:pt>
                <c:pt idx="1">
                  <c:v>0.69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148544"/>
        <c:axId val="60715520"/>
      </c:barChart>
      <c:catAx>
        <c:axId val="87148544"/>
        <c:scaling>
          <c:orientation val="minMax"/>
        </c:scaling>
        <c:delete val="0"/>
        <c:axPos val="b"/>
        <c:majorTickMark val="out"/>
        <c:minorTickMark val="none"/>
        <c:tickLblPos val="nextTo"/>
        <c:crossAx val="60715520"/>
        <c:crosses val="autoZero"/>
        <c:auto val="1"/>
        <c:lblAlgn val="ctr"/>
        <c:lblOffset val="100"/>
        <c:noMultiLvlLbl val="0"/>
      </c:catAx>
      <c:valAx>
        <c:axId val="6071552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871485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16"/>
          <c:dPt>
            <c:idx val="4"/>
            <c:bubble3D val="0"/>
            <c:explosion val="10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Sheet1!$A$2:$A$12</c:f>
              <c:strCache>
                <c:ptCount val="11"/>
                <c:pt idx="0">
                  <c:v>до 10 000</c:v>
                </c:pt>
                <c:pt idx="1">
                  <c:v>10 001 - 20 000</c:v>
                </c:pt>
                <c:pt idx="2">
                  <c:v>20 001 - 30 000</c:v>
                </c:pt>
                <c:pt idx="3">
                  <c:v>30 001 - 40 000</c:v>
                </c:pt>
                <c:pt idx="4">
                  <c:v>40 001 - 50 000</c:v>
                </c:pt>
                <c:pt idx="5">
                  <c:v>50 001 - 60 000</c:v>
                </c:pt>
                <c:pt idx="6">
                  <c:v>70 001 - 80 000</c:v>
                </c:pt>
                <c:pt idx="7">
                  <c:v>80 001 - 90 000</c:v>
                </c:pt>
                <c:pt idx="8">
                  <c:v>90 001 – 100 000</c:v>
                </c:pt>
                <c:pt idx="9">
                  <c:v>Над 100 001</c:v>
                </c:pt>
                <c:pt idx="10">
                  <c:v>Предприятието е на загуба</c:v>
                </c:pt>
              </c:strCache>
            </c:strRef>
          </c:cat>
          <c:val>
            <c:numRef>
              <c:f>Sheet1!$B$2:$B$12</c:f>
              <c:numCache>
                <c:formatCode>0.0%</c:formatCode>
                <c:ptCount val="11"/>
                <c:pt idx="0">
                  <c:v>2.3E-2</c:v>
                </c:pt>
                <c:pt idx="1">
                  <c:v>2.3E-2</c:v>
                </c:pt>
                <c:pt idx="2">
                  <c:v>0.13600000000000001</c:v>
                </c:pt>
                <c:pt idx="3">
                  <c:v>9.0999999999999998E-2</c:v>
                </c:pt>
                <c:pt idx="4">
                  <c:v>6.8000000000000005E-2</c:v>
                </c:pt>
                <c:pt idx="5">
                  <c:v>4.4999999999999998E-2</c:v>
                </c:pt>
                <c:pt idx="6">
                  <c:v>2.3E-2</c:v>
                </c:pt>
                <c:pt idx="7">
                  <c:v>2.3E-2</c:v>
                </c:pt>
                <c:pt idx="8">
                  <c:v>2.3E-2</c:v>
                </c:pt>
                <c:pt idx="9">
                  <c:v>0.5</c:v>
                </c:pt>
                <c:pt idx="10">
                  <c:v>4.4999999999999998E-2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Sheet1!$A$2:$A$8</c:f>
              <c:strCache>
                <c:ptCount val="7"/>
                <c:pt idx="0">
                  <c:v>подобряване на здравето и благосъстоянието </c:v>
                </c:pt>
                <c:pt idx="1">
                  <c:v>създаване на заетост</c:v>
                </c:pt>
                <c:pt idx="2">
                  <c:v>подкрепа за лицата от уязвимите групи</c:v>
                </c:pt>
                <c:pt idx="3">
                  <c:v>опазване на околната среда</c:v>
                </c:pt>
                <c:pt idx="4">
                  <c:v>подпомагане на лица в неравностойно положение</c:v>
                </c:pt>
                <c:pt idx="5">
                  <c:v>подпомагане на млади хора</c:v>
                </c:pt>
                <c:pt idx="6">
                  <c:v>Развитие на информационното общество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0.16600000000000001</c:v>
                </c:pt>
                <c:pt idx="1">
                  <c:v>0.42499999999999999</c:v>
                </c:pt>
                <c:pt idx="2">
                  <c:v>0.13</c:v>
                </c:pt>
                <c:pt idx="3">
                  <c:v>0.13</c:v>
                </c:pt>
                <c:pt idx="4">
                  <c:v>1.9E-2</c:v>
                </c:pt>
                <c:pt idx="5">
                  <c:v>9.2999999999999999E-2</c:v>
                </c:pt>
                <c:pt idx="6">
                  <c:v>3.6999999999999998E-2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bg-B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56802569679395"/>
          <c:y val="4.0432310266644456E-2"/>
          <c:w val="0.83943283057506002"/>
          <c:h val="0.794336213953016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Национални източници</c:v>
                </c:pt>
                <c:pt idx="1">
                  <c:v>Чуждестранни източници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0.93600000000000005</c:v>
                </c:pt>
                <c:pt idx="1">
                  <c:v>0.14899999999999999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4679168"/>
        <c:axId val="139168576"/>
      </c:barChart>
      <c:catAx>
        <c:axId val="124679168"/>
        <c:scaling>
          <c:orientation val="minMax"/>
        </c:scaling>
        <c:delete val="0"/>
        <c:axPos val="b"/>
        <c:majorTickMark val="out"/>
        <c:minorTickMark val="none"/>
        <c:tickLblPos val="nextTo"/>
        <c:crossAx val="139168576"/>
        <c:crosses val="autoZero"/>
        <c:auto val="1"/>
        <c:lblAlgn val="ctr"/>
        <c:lblOffset val="100"/>
        <c:noMultiLvlLbl val="0"/>
      </c:catAx>
      <c:valAx>
        <c:axId val="139168576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1246791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Собствени средства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5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Собствени средства</c:v>
                </c:pt>
                <c:pt idx="1">
                  <c:v>Централен бюджет</c:v>
                </c:pt>
                <c:pt idx="2">
                  <c:v>Местен бюджет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formatCode="0.0%">
                  <c:v>0.95499999999999996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Централен бюджет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5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Собствени средства</c:v>
                </c:pt>
                <c:pt idx="1">
                  <c:v>Централен бюджет</c:v>
                </c:pt>
                <c:pt idx="2">
                  <c:v>Местен бюджет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1">
                  <c:v>0.114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Местен бюджет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5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Собствени средства</c:v>
                </c:pt>
                <c:pt idx="1">
                  <c:v>Централен бюджет</c:v>
                </c:pt>
                <c:pt idx="2">
                  <c:v>Местен бюджет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2" formatCode="0.0%">
                  <c:v>4.4999999999999998E-2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029440"/>
        <c:axId val="86186752"/>
      </c:barChart>
      <c:catAx>
        <c:axId val="1480294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bg-BG"/>
          </a:p>
        </c:txPr>
        <c:crossAx val="86186752"/>
        <c:crosses val="autoZero"/>
        <c:auto val="1"/>
        <c:lblAlgn val="ctr"/>
        <c:lblOffset val="100"/>
        <c:noMultiLvlLbl val="0"/>
      </c:catAx>
      <c:valAx>
        <c:axId val="86186752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bg-BG"/>
          </a:p>
        </c:txPr>
        <c:crossAx val="1480294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Чуждестранни предприятия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Чуждестранни предприятия</c:v>
                </c:pt>
                <c:pt idx="1">
                  <c:v>Европейска комисия</c:v>
                </c:pt>
                <c:pt idx="2">
                  <c:v>Международни организации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formatCode="0.0%">
                  <c:v>0.42899999999999999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Европейска комисия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Чуждестранни предприятия</c:v>
                </c:pt>
                <c:pt idx="1">
                  <c:v>Европейска комисия</c:v>
                </c:pt>
                <c:pt idx="2">
                  <c:v>Международни организации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1">
                  <c:v>0.57099999999999995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Международни организации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Чуждестранни предприятия</c:v>
                </c:pt>
                <c:pt idx="1">
                  <c:v>Европейска комисия</c:v>
                </c:pt>
                <c:pt idx="2">
                  <c:v>Международни организации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2" formatCode="0.00%">
                  <c:v>0.14299999999999999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8532096"/>
        <c:axId val="40274176"/>
        <c:axId val="0"/>
      </c:bar3DChart>
      <c:catAx>
        <c:axId val="385320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bg-BG"/>
          </a:p>
        </c:txPr>
        <c:crossAx val="40274176"/>
        <c:crosses val="autoZero"/>
        <c:auto val="1"/>
        <c:lblAlgn val="ctr"/>
        <c:lblOffset val="100"/>
        <c:noMultiLvlLbl val="0"/>
      </c:catAx>
      <c:valAx>
        <c:axId val="40274176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bg-BG"/>
          </a:p>
        </c:txPr>
        <c:crossAx val="38532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Разработени и въведени</c:v>
                </c:pt>
                <c:pt idx="1">
                  <c:v>Няма такива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0.14599999999999999</c:v>
                </c:pt>
                <c:pt idx="1">
                  <c:v>0.85399999999999998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5680128"/>
        <c:axId val="145661952"/>
      </c:barChart>
      <c:catAx>
        <c:axId val="125680128"/>
        <c:scaling>
          <c:orientation val="minMax"/>
        </c:scaling>
        <c:delete val="0"/>
        <c:axPos val="b"/>
        <c:majorTickMark val="out"/>
        <c:minorTickMark val="none"/>
        <c:tickLblPos val="nextTo"/>
        <c:crossAx val="145661952"/>
        <c:crosses val="autoZero"/>
        <c:auto val="1"/>
        <c:lblAlgn val="ctr"/>
        <c:lblOffset val="100"/>
        <c:noMultiLvlLbl val="0"/>
      </c:catAx>
      <c:valAx>
        <c:axId val="145661952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1256801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A88F-4290-4499-9075-A890F2FDA60F}" type="datetimeFigureOut">
              <a:rPr lang="bg-BG" smtClean="0"/>
              <a:t>18.11.2015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19FFC-A615-4E75-9E56-5BEDF8B27BB4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A88F-4290-4499-9075-A890F2FDA60F}" type="datetimeFigureOut">
              <a:rPr lang="bg-BG" smtClean="0"/>
              <a:t>18.11.2015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19FFC-A615-4E75-9E56-5BEDF8B27BB4}" type="slidenum">
              <a:rPr lang="bg-BG" smtClean="0"/>
              <a:t>‹#›</a:t>
            </a:fld>
            <a:endParaRPr lang="bg-BG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A88F-4290-4499-9075-A890F2FDA60F}" type="datetimeFigureOut">
              <a:rPr lang="bg-BG" smtClean="0"/>
              <a:t>18.11.2015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19FFC-A615-4E75-9E56-5BEDF8B27BB4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A88F-4290-4499-9075-A890F2FDA60F}" type="datetimeFigureOut">
              <a:rPr lang="bg-BG" smtClean="0"/>
              <a:t>18.11.2015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19FFC-A615-4E75-9E56-5BEDF8B27BB4}" type="slidenum">
              <a:rPr lang="bg-BG" smtClean="0"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A88F-4290-4499-9075-A890F2FDA60F}" type="datetimeFigureOut">
              <a:rPr lang="bg-BG" smtClean="0"/>
              <a:t>18.11.2015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19FFC-A615-4E75-9E56-5BEDF8B27BB4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A88F-4290-4499-9075-A890F2FDA60F}" type="datetimeFigureOut">
              <a:rPr lang="bg-BG" smtClean="0"/>
              <a:t>18.11.2015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19FFC-A615-4E75-9E56-5BEDF8B27BB4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A88F-4290-4499-9075-A890F2FDA60F}" type="datetimeFigureOut">
              <a:rPr lang="bg-BG" smtClean="0"/>
              <a:t>18.11.2015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19FFC-A615-4E75-9E56-5BEDF8B27BB4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A88F-4290-4499-9075-A890F2FDA60F}" type="datetimeFigureOut">
              <a:rPr lang="bg-BG" smtClean="0"/>
              <a:t>18.11.2015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19FFC-A615-4E75-9E56-5BEDF8B27BB4}" type="slidenum">
              <a:rPr lang="bg-BG" smtClean="0"/>
              <a:t>‹#›</a:t>
            </a:fld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A88F-4290-4499-9075-A890F2FDA60F}" type="datetimeFigureOut">
              <a:rPr lang="bg-BG" smtClean="0"/>
              <a:t>18.11.2015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19FFC-A615-4E75-9E56-5BEDF8B27BB4}" type="slidenum">
              <a:rPr lang="bg-BG" smtClean="0"/>
              <a:t>‹#›</a:t>
            </a:fld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A88F-4290-4499-9075-A890F2FDA60F}" type="datetimeFigureOut">
              <a:rPr lang="bg-BG" smtClean="0"/>
              <a:t>18.11.2015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19FFC-A615-4E75-9E56-5BEDF8B27BB4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A88F-4290-4499-9075-A890F2FDA60F}" type="datetimeFigureOut">
              <a:rPr lang="bg-BG" smtClean="0"/>
              <a:t>18.11.2015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19FFC-A615-4E75-9E56-5BEDF8B27BB4}" type="slidenum">
              <a:rPr lang="bg-BG" smtClean="0"/>
              <a:t>‹#›</a:t>
            </a:fld>
            <a:endParaRPr lang="bg-BG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B2AA88F-4290-4499-9075-A890F2FDA60F}" type="datetimeFigureOut">
              <a:rPr lang="bg-BG" smtClean="0"/>
              <a:t>18.11.2015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7819FFC-A615-4E75-9E56-5BEDF8B27BB4}" type="slidenum">
              <a:rPr lang="bg-BG" smtClean="0"/>
              <a:t>‹#›</a:t>
            </a:fld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2400" dirty="0" smtClean="0"/>
              <a:t>Дирекция „Стратегическо планиране и демографска политика“</a:t>
            </a:r>
            <a:br>
              <a:rPr lang="bg-BG" sz="2400" dirty="0" smtClean="0"/>
            </a:br>
            <a:r>
              <a:rPr lang="bg-BG" sz="2400" dirty="0" smtClean="0"/>
              <a:t>Отдел „Жизнен стандарт, доходи от труд и социална икономика“</a:t>
            </a:r>
            <a:endParaRPr lang="bg-BG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bg-BG" sz="2400" b="1" dirty="0" smtClean="0"/>
              <a:t>Министерство на труда и социалната политика</a:t>
            </a:r>
            <a:endParaRPr lang="bg-BG" sz="24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707666"/>
              </p:ext>
            </p:extLst>
          </p:nvPr>
        </p:nvGraphicFramePr>
        <p:xfrm>
          <a:off x="5660571" y="4430486"/>
          <a:ext cx="2928258" cy="664028"/>
        </p:xfrm>
        <a:graphic>
          <a:graphicData uri="http://schemas.openxmlformats.org/drawingml/2006/table">
            <a:tbl>
              <a:tblPr/>
              <a:tblGrid>
                <a:gridCol w="2928258"/>
              </a:tblGrid>
              <a:tr h="664028"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chemeClr val="bg1"/>
                          </a:solidFill>
                        </a:rPr>
                        <a:t>Младши експерт:</a:t>
                      </a:r>
                      <a:r>
                        <a:rPr lang="bg-BG" sz="14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bg-BG" sz="1400" dirty="0" smtClean="0">
                          <a:solidFill>
                            <a:schemeClr val="bg1"/>
                          </a:solidFill>
                        </a:rPr>
                        <a:t>Илия</a:t>
                      </a:r>
                      <a:r>
                        <a:rPr lang="bg-BG" sz="1400" baseline="0" dirty="0" smtClean="0">
                          <a:solidFill>
                            <a:schemeClr val="bg1"/>
                          </a:solidFill>
                        </a:rPr>
                        <a:t> Гаралиев</a:t>
                      </a:r>
                      <a:endParaRPr lang="bg-BG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338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bg-BG" dirty="0" smtClean="0"/>
              <a:t> </a:t>
            </a:r>
            <a:r>
              <a:rPr lang="bg-BG" sz="1800" dirty="0" smtClean="0"/>
              <a:t>В настоящата презентация са представени резултати от изследване, което се провежда сред нефинансовите организации, самоопредели се като социални предприятия в счетоводните отчети за 2013 г.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1800" dirty="0" smtClean="0"/>
              <a:t>Изследването се провежда от Министерство на труда и социалната политика, дирекция „Стратегическо планиране и демографска политика“, отдел „Жизнен стандарт, доходи от труд и социална икономика“.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1800" dirty="0" smtClean="0"/>
              <a:t>В презентацията са представени предварителни резултати на отговорилите на анкетните карти нефинансови организации </a:t>
            </a:r>
            <a:r>
              <a:rPr lang="bg-BG" sz="1800" dirty="0"/>
              <a:t>до 16.11.2015 г.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dirty="0" smtClean="0"/>
              <a:t>Изследване сред нефинансовите организации самоопределили се като социални предприятия през 2013 г.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330139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b="1" dirty="0" smtClean="0"/>
              <a:t>Отговорилите </a:t>
            </a:r>
            <a:r>
              <a:rPr lang="bg-BG" sz="2400" b="1" dirty="0"/>
              <a:t>по области от </a:t>
            </a:r>
            <a:r>
              <a:rPr lang="bg-BG" sz="2400" b="1" dirty="0" smtClean="0"/>
              <a:t>административно териториалното деление </a:t>
            </a:r>
            <a:r>
              <a:rPr lang="bg-BG" sz="2400" b="1" dirty="0" smtClean="0"/>
              <a:t>в  </a:t>
            </a:r>
            <a:r>
              <a:rPr lang="bg-BG" sz="2400" b="1" dirty="0" smtClean="0"/>
              <a:t>Р </a:t>
            </a:r>
            <a:r>
              <a:rPr lang="bg-BG" sz="2400" b="1" dirty="0" smtClean="0"/>
              <a:t>България</a:t>
            </a:r>
            <a:endParaRPr lang="bg-BG" sz="2400" b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0286477"/>
              </p:ext>
            </p:extLst>
          </p:nvPr>
        </p:nvGraphicFramePr>
        <p:xfrm>
          <a:off x="755576" y="2636912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4799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>
                <a:latin typeface="+mn-lt"/>
              </a:rPr>
              <a:t>Моля, посочете каква е </a:t>
            </a:r>
            <a:r>
              <a:rPr lang="bg-BG" sz="2800" b="1" dirty="0" smtClean="0">
                <a:latin typeface="+mn-lt"/>
              </a:rPr>
              <a:t>правноорганизационната </a:t>
            </a:r>
            <a:r>
              <a:rPr lang="bg-BG" sz="2800" b="1" dirty="0">
                <a:latin typeface="+mn-lt"/>
              </a:rPr>
              <a:t>форма на предприятието?</a:t>
            </a:r>
            <a:endParaRPr lang="bg-BG" sz="2800" dirty="0">
              <a:latin typeface="+mn-lt"/>
            </a:endParaRP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42657976"/>
              </p:ext>
            </p:extLst>
          </p:nvPr>
        </p:nvGraphicFramePr>
        <p:xfrm>
          <a:off x="4644008" y="1700808"/>
          <a:ext cx="3819525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ontent Placeholder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924873882"/>
              </p:ext>
            </p:extLst>
          </p:nvPr>
        </p:nvGraphicFramePr>
        <p:xfrm>
          <a:off x="683568" y="2564904"/>
          <a:ext cx="3736976" cy="3651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4723"/>
                <a:gridCol w="1152253"/>
              </a:tblGrid>
              <a:tr h="1008111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Юридическо лице, регистрирано по ТЗ (ЕТ, ЕООД, ООД, АД)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  <a:r>
                        <a:rPr lang="en-US" dirty="0" smtClean="0"/>
                        <a:t>91,6 </a:t>
                      </a:r>
                      <a:r>
                        <a:rPr lang="en-US" dirty="0" smtClean="0"/>
                        <a:t>%</a:t>
                      </a:r>
                      <a:endParaRPr lang="bg-BG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52129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Специализирани предприятия, регистрирани по реда на Търговския закон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6,3 %</a:t>
                      </a:r>
                      <a:endParaRPr lang="bg-BG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491456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Кооперации, регистрирани по реда на Закона за кооперациите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2,1 %</a:t>
                      </a:r>
                      <a:endParaRPr lang="bg-BG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971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04710779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7958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658743"/>
              </p:ext>
            </p:extLst>
          </p:nvPr>
        </p:nvGraphicFramePr>
        <p:xfrm>
          <a:off x="1524000" y="1397000"/>
          <a:ext cx="6576392" cy="331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1008112"/>
                <a:gridCol w="1080120"/>
                <a:gridCol w="1440160"/>
              </a:tblGrid>
              <a:tr h="370840">
                <a:tc>
                  <a:txBody>
                    <a:bodyPr/>
                    <a:lstStyle/>
                    <a:p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Общо</a:t>
                      </a:r>
                      <a:endParaRPr lang="bg-BG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b="1" kern="1200" dirty="0" smtClean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 тях жени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>
                          <a:latin typeface="Calibri" panose="020F0502020204030204" pitchFamily="34" charset="0"/>
                        </a:rPr>
                        <a:t>Процент</a:t>
                      </a:r>
                      <a:r>
                        <a:rPr lang="bg-BG" baseline="0" dirty="0" smtClean="0">
                          <a:latin typeface="Calibri" panose="020F0502020204030204" pitchFamily="34" charset="0"/>
                        </a:rPr>
                        <a:t> на жените от общата бройка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Заети лица в организацията – общо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3782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1623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42,91</a:t>
                      </a:r>
                      <a:r>
                        <a:rPr lang="bg-BG" dirty="0" smtClean="0">
                          <a:latin typeface="Calibri" panose="020F0502020204030204" pitchFamily="34" charset="0"/>
                        </a:rPr>
                        <a:t> %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Под 24 г.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817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424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51,90</a:t>
                      </a:r>
                      <a:r>
                        <a:rPr lang="bg-BG" dirty="0" smtClean="0">
                          <a:latin typeface="Calibri" panose="020F0502020204030204" pitchFamily="34" charset="0"/>
                        </a:rPr>
                        <a:t> %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25 - 44 г.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2057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857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41,66</a:t>
                      </a:r>
                      <a:r>
                        <a:rPr lang="bg-BG" dirty="0" smtClean="0">
                          <a:latin typeface="Calibri" panose="020F0502020204030204" pitchFamily="34" charset="0"/>
                        </a:rPr>
                        <a:t> %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45 - 65 г.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862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226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26,22</a:t>
                      </a:r>
                      <a:r>
                        <a:rPr lang="bg-BG" dirty="0" smtClean="0">
                          <a:latin typeface="Calibri" panose="020F0502020204030204" pitchFamily="34" charset="0"/>
                        </a:rPr>
                        <a:t> %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Над 65 г.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46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13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28,26</a:t>
                      </a:r>
                      <a:r>
                        <a:rPr lang="bg-BG" dirty="0" smtClean="0">
                          <a:latin typeface="Calibri" panose="020F0502020204030204" pitchFamily="34" charset="0"/>
                        </a:rPr>
                        <a:t> %</a:t>
                      </a:r>
                      <a:endParaRPr lang="bg-BG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533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0608031"/>
              </p:ext>
            </p:extLst>
          </p:nvPr>
        </p:nvGraphicFramePr>
        <p:xfrm>
          <a:off x="899592" y="1988840"/>
          <a:ext cx="7408864" cy="331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2216"/>
                <a:gridCol w="1852216"/>
                <a:gridCol w="1852216"/>
                <a:gridCol w="1852216"/>
              </a:tblGrid>
              <a:tr h="370840">
                <a:tc>
                  <a:txBody>
                    <a:bodyPr/>
                    <a:lstStyle/>
                    <a:p>
                      <a:endParaRPr lang="bg-BG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dirty="0" smtClean="0">
                          <a:latin typeface="+mn-lt"/>
                        </a:rPr>
                        <a:t>Общо</a:t>
                      </a:r>
                      <a:endParaRPr lang="bg-BG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dirty="0" smtClean="0">
                          <a:latin typeface="+mn-lt"/>
                        </a:rPr>
                        <a:t>От тях жени</a:t>
                      </a:r>
                      <a:endParaRPr lang="bg-BG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noProof="0" dirty="0" smtClean="0">
                          <a:latin typeface="+mn-lt"/>
                        </a:rPr>
                        <a:t>Процент на жените от общата бройка</a:t>
                      </a:r>
                    </a:p>
                    <a:p>
                      <a:pPr algn="ctr"/>
                      <a:endParaRPr lang="bg-BG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sz="1200" noProof="0" dirty="0" smtClean="0">
                          <a:latin typeface="+mn-lt"/>
                        </a:rPr>
                        <a:t>Заети лица от социално изключени (уязвими) групи*</a:t>
                      </a:r>
                      <a:endParaRPr lang="bg-BG" sz="1200" noProof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  <a:endParaRPr lang="bg-BG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dirty="0" smtClean="0">
                          <a:latin typeface="+mn-lt"/>
                        </a:rPr>
                        <a:t>81</a:t>
                      </a:r>
                      <a:endParaRPr lang="bg-BG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dirty="0" smtClean="0">
                          <a:latin typeface="+mn-lt"/>
                        </a:rPr>
                        <a:t>46,55 %</a:t>
                      </a:r>
                      <a:endParaRPr lang="bg-BG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sz="1800" dirty="0" smtClean="0">
                          <a:latin typeface="+mn-lt"/>
                        </a:rPr>
                        <a:t>Под 24 г</a:t>
                      </a:r>
                      <a:endParaRPr lang="bg-BG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dirty="0" smtClean="0">
                          <a:latin typeface="+mn-lt"/>
                        </a:rPr>
                        <a:t>3</a:t>
                      </a:r>
                      <a:endParaRPr lang="bg-BG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dirty="0" smtClean="0">
                          <a:latin typeface="+mn-lt"/>
                        </a:rPr>
                        <a:t>2</a:t>
                      </a:r>
                      <a:endParaRPr lang="bg-BG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dirty="0" smtClean="0">
                          <a:latin typeface="+mn-lt"/>
                        </a:rPr>
                        <a:t>66,67 %</a:t>
                      </a:r>
                      <a:endParaRPr lang="bg-BG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25 - 44 г.</a:t>
                      </a:r>
                      <a:endParaRPr lang="bg-BG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  <a:endParaRPr lang="bg-BG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dirty="0" smtClean="0">
                          <a:latin typeface="+mn-lt"/>
                        </a:rPr>
                        <a:t>51</a:t>
                      </a:r>
                      <a:endParaRPr lang="bg-BG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dirty="0" smtClean="0">
                          <a:latin typeface="+mn-lt"/>
                        </a:rPr>
                        <a:t>47,22 %</a:t>
                      </a:r>
                      <a:endParaRPr lang="bg-BG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45 - 65 г.</a:t>
                      </a:r>
                      <a:endParaRPr lang="bg-BG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  <a:endParaRPr lang="bg-BG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dirty="0" smtClean="0">
                          <a:latin typeface="+mn-lt"/>
                        </a:rPr>
                        <a:t>29</a:t>
                      </a:r>
                      <a:endParaRPr lang="bg-BG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dirty="0" smtClean="0">
                          <a:latin typeface="Calibri" panose="020F0502020204030204" pitchFamily="34" charset="0"/>
                        </a:rPr>
                        <a:t>53,70</a:t>
                      </a:r>
                      <a:r>
                        <a:rPr lang="bg-BG" sz="1800" baseline="0" dirty="0" smtClean="0">
                          <a:latin typeface="Calibri" panose="020F0502020204030204" pitchFamily="34" charset="0"/>
                        </a:rPr>
                        <a:t> %</a:t>
                      </a:r>
                      <a:endParaRPr lang="bg-BG" sz="18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Над 65 г.</a:t>
                      </a:r>
                      <a:endParaRPr lang="bg-BG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dirty="0" smtClean="0">
                          <a:latin typeface="+mn-lt"/>
                        </a:rPr>
                        <a:t>9</a:t>
                      </a:r>
                      <a:endParaRPr lang="bg-BG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dirty="0" smtClean="0">
                          <a:latin typeface="+mn-lt"/>
                        </a:rPr>
                        <a:t>5</a:t>
                      </a:r>
                      <a:endParaRPr lang="bg-BG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dirty="0" smtClean="0">
                          <a:latin typeface="Calibri" panose="020F0502020204030204" pitchFamily="34" charset="0"/>
                        </a:rPr>
                        <a:t>55,56 %</a:t>
                      </a:r>
                      <a:endParaRPr lang="bg-BG" sz="18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19256" cy="1258400"/>
          </a:xfrm>
        </p:spPr>
        <p:txBody>
          <a:bodyPr>
            <a:normAutofit/>
          </a:bodyPr>
          <a:lstStyle/>
          <a:p>
            <a:r>
              <a:rPr lang="bg-BG" sz="2400" dirty="0" smtClean="0">
                <a:latin typeface="Calibri" panose="020F0502020204030204" pitchFamily="34" charset="0"/>
              </a:rPr>
              <a:t>Заети лица от социално изключени (уязвими) групи* – от общия брой лица</a:t>
            </a:r>
            <a:endParaRPr lang="bg-BG" sz="2400" dirty="0">
              <a:latin typeface="Calibri" panose="020F050202020403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450693"/>
              </p:ext>
            </p:extLst>
          </p:nvPr>
        </p:nvGraphicFramePr>
        <p:xfrm>
          <a:off x="323528" y="5439824"/>
          <a:ext cx="8446098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/>
                <a:gridCol w="4773690"/>
              </a:tblGrid>
              <a:tr h="1157528">
                <a:tc>
                  <a:txBody>
                    <a:bodyPr/>
                    <a:lstStyle/>
                    <a:p>
                      <a:r>
                        <a:rPr lang="bg-BG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Лица от социално изключени (уязвими) групи са: </a:t>
                      </a:r>
                    </a:p>
                    <a:p>
                      <a:r>
                        <a:rPr lang="bg-BG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 лица, обект на социално подпомагане	</a:t>
                      </a:r>
                    </a:p>
                    <a:p>
                      <a:r>
                        <a:rPr lang="bg-BG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 дълготрайно безработни лица</a:t>
                      </a:r>
                    </a:p>
                    <a:p>
                      <a:r>
                        <a:rPr lang="bg-BG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 лица с увреждания</a:t>
                      </a:r>
                    </a:p>
                    <a:p>
                      <a:r>
                        <a:rPr lang="bg-BG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4. самотни родители</a:t>
                      </a:r>
                    </a:p>
                    <a:p>
                      <a:r>
                        <a:rPr lang="bg-BG" sz="1200" dirty="0" smtClean="0"/>
                        <a:t>5. многодетни майки</a:t>
                      </a:r>
                      <a:endParaRPr lang="bg-BG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g-BG" sz="1200" noProof="0" dirty="0" smtClean="0"/>
                        <a:t>6. лица, изтърпели наказание лишаване от свобода</a:t>
                      </a:r>
                    </a:p>
                    <a:p>
                      <a:r>
                        <a:rPr lang="bg-BG" sz="1200" noProof="0" dirty="0" smtClean="0"/>
                        <a:t>7.  лица, изтърпяващи наказание пробация</a:t>
                      </a:r>
                    </a:p>
                    <a:p>
                      <a:r>
                        <a:rPr lang="bg-BG" sz="1200" noProof="0" dirty="0" smtClean="0"/>
                        <a:t>8.  лица, страдащи от различни зависимости /алкохол, наркотици/</a:t>
                      </a:r>
                    </a:p>
                    <a:p>
                      <a:r>
                        <a:rPr lang="bg-BG" sz="1200" noProof="0" dirty="0" smtClean="0"/>
                        <a:t>10.  бездомни лица</a:t>
                      </a:r>
                    </a:p>
                    <a:p>
                      <a:r>
                        <a:rPr lang="bg-BG" sz="1200" noProof="0" dirty="0" smtClean="0"/>
                        <a:t>11.  лица от малцинствени етнически групи</a:t>
                      </a:r>
                    </a:p>
                    <a:p>
                      <a:r>
                        <a:rPr lang="bg-BG" sz="1200" noProof="0" dirty="0" smtClean="0"/>
                        <a:t>12.</a:t>
                      </a:r>
                      <a:r>
                        <a:rPr lang="bg-BG" sz="1200" baseline="0" noProof="0" dirty="0" smtClean="0"/>
                        <a:t> </a:t>
                      </a:r>
                      <a:r>
                        <a:rPr lang="bg-BG" sz="1200" noProof="0" dirty="0" smtClean="0"/>
                        <a:t> бежанци, мигранти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85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0732758"/>
              </p:ext>
            </p:extLst>
          </p:nvPr>
        </p:nvGraphicFramePr>
        <p:xfrm>
          <a:off x="539552" y="2204864"/>
          <a:ext cx="2880320" cy="4351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1008112"/>
              </a:tblGrid>
              <a:tr h="58743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Финансов</a:t>
                      </a:r>
                      <a:r>
                        <a:rPr lang="bg-BG" sz="1800" b="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 резултат /лева/</a:t>
                      </a:r>
                      <a:endParaRPr lang="bg-BG" sz="18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Дял</a:t>
                      </a:r>
                      <a:r>
                        <a:rPr lang="bg-BG" sz="1800" b="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 в проценти</a:t>
                      </a:r>
                      <a:endParaRPr lang="bg-BG" sz="18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11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до 10 000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2,3%</a:t>
                      </a:r>
                      <a:endParaRPr lang="bg-BG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11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10 001 - 20 000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2,3 %</a:t>
                      </a:r>
                      <a:endParaRPr lang="bg-BG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11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20 001 - 30 000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13,6 %</a:t>
                      </a:r>
                      <a:endParaRPr lang="bg-BG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11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30 001 - 40 000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9,1 %</a:t>
                      </a:r>
                      <a:endParaRPr lang="bg-BG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11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40 001 - 50 000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6,8 %</a:t>
                      </a:r>
                      <a:endParaRPr lang="bg-BG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11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50 001 - 60 000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4,5 %</a:t>
                      </a:r>
                      <a:endParaRPr lang="bg-BG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11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70 001 - 80 000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2,3 %</a:t>
                      </a:r>
                      <a:endParaRPr lang="bg-BG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11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80 001 - 90 000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2,3 %</a:t>
                      </a:r>
                      <a:endParaRPr lang="bg-BG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11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90 001</a:t>
                      </a:r>
                      <a:r>
                        <a:rPr lang="bg-BG" sz="18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 – 100 000</a:t>
                      </a:r>
                      <a:endParaRPr lang="bg-BG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2,3 %</a:t>
                      </a:r>
                      <a:endParaRPr lang="bg-BG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11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Над 100 001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50,0 %</a:t>
                      </a:r>
                      <a:endParaRPr lang="bg-BG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635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Предприятието е на загуба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4,5 %</a:t>
                      </a:r>
                      <a:endParaRPr lang="bg-BG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dirty="0"/>
              <a:t>Финансов резултат за последната отчетна година – </a:t>
            </a:r>
            <a:r>
              <a:rPr lang="bg-BG" b="1" dirty="0" smtClean="0"/>
              <a:t>печалба/загуба</a:t>
            </a:r>
            <a:r>
              <a:rPr lang="en-US" b="1" dirty="0" smtClean="0"/>
              <a:t>?</a:t>
            </a:r>
            <a:endParaRPr lang="bg-BG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74310015"/>
              </p:ext>
            </p:extLst>
          </p:nvPr>
        </p:nvGraphicFramePr>
        <p:xfrm>
          <a:off x="3048000" y="2060848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063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9704717"/>
              </p:ext>
            </p:extLst>
          </p:nvPr>
        </p:nvGraphicFramePr>
        <p:xfrm>
          <a:off x="871538" y="2674938"/>
          <a:ext cx="7408863" cy="220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9621"/>
                <a:gridCol w="2469621"/>
                <a:gridCol w="2469621"/>
              </a:tblGrid>
              <a:tr h="370840"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g-B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Работна заплата в предприятието</a:t>
                      </a:r>
                      <a:endParaRPr lang="bg-B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g-B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Работна заплата за управленският екип</a:t>
                      </a:r>
                      <a:endParaRPr lang="bg-B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Средна </a:t>
                      </a:r>
                      <a:r>
                        <a:rPr lang="bg-BG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работна заплата</a:t>
                      </a:r>
                      <a:endParaRPr lang="bg-BG" sz="12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bg-BG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638,16 лв.</a:t>
                      </a:r>
                      <a:endParaRPr lang="bg-BG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1241,32 лв.</a:t>
                      </a:r>
                      <a:endParaRPr lang="bg-BG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latin typeface="+mn-lt"/>
                        </a:rPr>
                        <a:t>Мода</a:t>
                      </a:r>
                      <a:endParaRPr lang="bg-BG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400,00</a:t>
                      </a:r>
                      <a:r>
                        <a:rPr lang="bg-BG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лв.</a:t>
                      </a:r>
                      <a:endParaRPr lang="bg-BG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900,00 лв.</a:t>
                      </a:r>
                      <a:endParaRPr lang="bg-BG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latin typeface="+mn-lt"/>
                        </a:rPr>
                        <a:t>Минимална</a:t>
                      </a:r>
                      <a:endParaRPr lang="bg-BG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250,00 лв.</a:t>
                      </a:r>
                      <a:endParaRPr lang="bg-BG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400,00</a:t>
                      </a:r>
                      <a:r>
                        <a:rPr lang="bg-BG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лв.</a:t>
                      </a:r>
                      <a:endParaRPr lang="bg-BG" sz="1800" dirty="0" smtClean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latin typeface="+mn-lt"/>
                        </a:rPr>
                        <a:t>Максимална</a:t>
                      </a:r>
                      <a:endParaRPr lang="bg-BG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2000,00 лв.</a:t>
                      </a:r>
                      <a:endParaRPr lang="bg-BG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4600,00 лв.</a:t>
                      </a:r>
                      <a:endParaRPr lang="bg-BG" sz="12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dirty="0">
                <a:latin typeface="Arial"/>
                <a:ea typeface="Calibri"/>
              </a:rPr>
              <a:t>Какво е заплащането в предприятието</a:t>
            </a:r>
            <a:r>
              <a:rPr lang="bg-BG" sz="2400" b="1" dirty="0">
                <a:latin typeface="Arial"/>
                <a:ea typeface="Calibri"/>
              </a:rPr>
              <a:t>?</a:t>
            </a:r>
            <a:endParaRPr lang="bg-BG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84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9210340"/>
              </p:ext>
            </p:extLst>
          </p:nvPr>
        </p:nvGraphicFramePr>
        <p:xfrm>
          <a:off x="323528" y="2674938"/>
          <a:ext cx="8496944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b="1" dirty="0" smtClean="0"/>
              <a:t>Каква е основната цел на дейността на предприятието</a:t>
            </a:r>
            <a:r>
              <a:rPr lang="ru-RU" sz="2400" b="1" dirty="0" smtClean="0"/>
              <a:t>?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230109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7342821"/>
              </p:ext>
            </p:extLst>
          </p:nvPr>
        </p:nvGraphicFramePr>
        <p:xfrm>
          <a:off x="827584" y="2420888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b="1" dirty="0" smtClean="0"/>
              <a:t>Какви са източниците на средствата за осъществяваната дейност?</a:t>
            </a:r>
            <a:endParaRPr lang="bg-BG" sz="24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41393"/>
              </p:ext>
            </p:extLst>
          </p:nvPr>
        </p:nvGraphicFramePr>
        <p:xfrm>
          <a:off x="827584" y="6021288"/>
          <a:ext cx="7416824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16824"/>
              </a:tblGrid>
              <a:tr h="370840">
                <a:tc>
                  <a:txBody>
                    <a:bodyPr/>
                    <a:lstStyle/>
                    <a:p>
                      <a:r>
                        <a:rPr lang="bg-BG" sz="1400" i="1" dirty="0" smtClean="0"/>
                        <a:t>Отговорите</a:t>
                      </a:r>
                      <a:r>
                        <a:rPr lang="bg-BG" sz="1400" i="1" baseline="0" dirty="0" smtClean="0"/>
                        <a:t> сумарно са повече от 100%, защото повечето  предприятия са посочили повече от един отговор</a:t>
                      </a:r>
                      <a:endParaRPr lang="bg-BG" sz="1400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196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/>
              <a:t>Какви са източниците на средствата за осъществяваната дейност?</a:t>
            </a:r>
            <a:endParaRPr lang="bg-BG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552" y="1772816"/>
            <a:ext cx="3822192" cy="639762"/>
          </a:xfrm>
        </p:spPr>
        <p:txBody>
          <a:bodyPr/>
          <a:lstStyle/>
          <a:p>
            <a:r>
              <a:rPr lang="bg-BG" dirty="0"/>
              <a:t>Национални източници</a:t>
            </a:r>
          </a:p>
          <a:p>
            <a:endParaRPr lang="bg-BG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30859391"/>
              </p:ext>
            </p:extLst>
          </p:nvPr>
        </p:nvGraphicFramePr>
        <p:xfrm>
          <a:off x="677863" y="2204865"/>
          <a:ext cx="3819525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628800"/>
            <a:ext cx="3822192" cy="639762"/>
          </a:xfrm>
        </p:spPr>
        <p:txBody>
          <a:bodyPr/>
          <a:lstStyle/>
          <a:p>
            <a:r>
              <a:rPr lang="bg-BG" dirty="0">
                <a:solidFill>
                  <a:schemeClr val="bg1"/>
                </a:solidFill>
              </a:rPr>
              <a:t>Чуждестранни източници</a:t>
            </a:r>
            <a:endParaRPr lang="bg-BG" dirty="0">
              <a:solidFill>
                <a:schemeClr val="bg1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085181391"/>
              </p:ext>
            </p:extLst>
          </p:nvPr>
        </p:nvGraphicFramePr>
        <p:xfrm>
          <a:off x="4572000" y="2204864"/>
          <a:ext cx="3822700" cy="3776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46193"/>
              </p:ext>
            </p:extLst>
          </p:nvPr>
        </p:nvGraphicFramePr>
        <p:xfrm>
          <a:off x="1403648" y="6021288"/>
          <a:ext cx="6096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r>
                        <a:rPr lang="bg-BG" sz="1400" i="1" dirty="0" smtClean="0"/>
                        <a:t>Отговорите</a:t>
                      </a:r>
                      <a:r>
                        <a:rPr lang="bg-BG" sz="1400" i="1" baseline="0" dirty="0" smtClean="0"/>
                        <a:t> сумарно са повече от 100%, защото повечето  предприятия са посочили повече от един отговор</a:t>
                      </a:r>
                      <a:endParaRPr lang="bg-BG" sz="1400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56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dirty="0" smtClean="0"/>
              <a:t>В последните пет години разработени</a:t>
            </a:r>
            <a:r>
              <a:rPr lang="en-US" sz="2400" dirty="0" smtClean="0"/>
              <a:t> </a:t>
            </a:r>
            <a:r>
              <a:rPr lang="bg-BG" sz="2400" dirty="0" smtClean="0"/>
              <a:t>ли са и/или </a:t>
            </a:r>
            <a:r>
              <a:rPr lang="bg-BG" sz="2400" dirty="0"/>
              <a:t>въведени в практиката </a:t>
            </a:r>
            <a:r>
              <a:rPr lang="bg-BG" sz="2400" dirty="0" smtClean="0"/>
              <a:t>социални иновации от предприятието?</a:t>
            </a:r>
            <a:endParaRPr lang="bg-BG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8933511"/>
              </p:ext>
            </p:extLst>
          </p:nvPr>
        </p:nvGraphicFramePr>
        <p:xfrm>
          <a:off x="683568" y="2564904"/>
          <a:ext cx="7776864" cy="3446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446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Благодаря Ви за вниманието!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5773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965</TotalTime>
  <Words>589</Words>
  <Application>Microsoft Office PowerPoint</Application>
  <PresentationFormat>On-screen Show (4:3)</PresentationFormat>
  <Paragraphs>127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Waveform</vt:lpstr>
      <vt:lpstr>Дирекция „Стратегическо планиране и демографска политика“ Отдел „Жизнен стандарт, доходи от труд и социална икономика“</vt:lpstr>
      <vt:lpstr>Изследване сред нефинансовите организации самоопределили се като социални предприятия през 2013 г.</vt:lpstr>
      <vt:lpstr>Отговорилите по области от административно териториалното деление в  Р България</vt:lpstr>
      <vt:lpstr>Моля, посочете каква е правноорганизационната форма на предприятието?</vt:lpstr>
      <vt:lpstr>PowerPoint Presentation</vt:lpstr>
      <vt:lpstr>PowerPoint Presentation</vt:lpstr>
      <vt:lpstr>Заети лица от социално изключени (уязвими) групи* – от общия брой лица</vt:lpstr>
      <vt:lpstr>Финансов резултат за последната отчетна година – печалба/загуба?</vt:lpstr>
      <vt:lpstr>Какво е заплащането в предприятието?</vt:lpstr>
      <vt:lpstr>Каква е основната цел на дейността на предприятието?</vt:lpstr>
      <vt:lpstr>Какви са източниците на средствата за осъществяваната дейност?</vt:lpstr>
      <vt:lpstr>Какви са източниците на средствата за осъществяваната дейност?</vt:lpstr>
      <vt:lpstr>В последните пет години разработени ли са и/или въведени в практиката социални иновации от предприятието?</vt:lpstr>
      <vt:lpstr>Благодаря Ви за вниманието!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Iliya Garaliev</dc:creator>
  <cp:lastModifiedBy>Iliya Garaliev</cp:lastModifiedBy>
  <cp:revision>77</cp:revision>
  <dcterms:created xsi:type="dcterms:W3CDTF">2015-11-16T09:43:28Z</dcterms:created>
  <dcterms:modified xsi:type="dcterms:W3CDTF">2015-11-18T14:36:09Z</dcterms:modified>
</cp:coreProperties>
</file>